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81" r:id="rId3"/>
    <p:sldId id="257" r:id="rId4"/>
    <p:sldId id="289" r:id="rId5"/>
    <p:sldId id="290" r:id="rId6"/>
    <p:sldId id="291" r:id="rId7"/>
    <p:sldId id="258" r:id="rId8"/>
    <p:sldId id="279" r:id="rId9"/>
    <p:sldId id="259" r:id="rId10"/>
    <p:sldId id="292" r:id="rId11"/>
    <p:sldId id="270" r:id="rId12"/>
    <p:sldId id="262" r:id="rId13"/>
    <p:sldId id="280" r:id="rId14"/>
    <p:sldId id="302" r:id="rId15"/>
    <p:sldId id="303" r:id="rId16"/>
    <p:sldId id="265" r:id="rId17"/>
    <p:sldId id="304" r:id="rId18"/>
    <p:sldId id="305" r:id="rId19"/>
    <p:sldId id="293" r:id="rId20"/>
    <p:sldId id="268" r:id="rId21"/>
    <p:sldId id="301" r:id="rId22"/>
    <p:sldId id="267" r:id="rId23"/>
    <p:sldId id="284" r:id="rId24"/>
    <p:sldId id="294" r:id="rId25"/>
    <p:sldId id="306" r:id="rId26"/>
    <p:sldId id="307" r:id="rId27"/>
    <p:sldId id="312" r:id="rId28"/>
    <p:sldId id="308" r:id="rId29"/>
    <p:sldId id="309" r:id="rId30"/>
    <p:sldId id="310" r:id="rId31"/>
    <p:sldId id="283" r:id="rId32"/>
    <p:sldId id="311" r:id="rId33"/>
    <p:sldId id="271" r:id="rId34"/>
    <p:sldId id="296" r:id="rId35"/>
    <p:sldId id="295" r:id="rId36"/>
    <p:sldId id="285" r:id="rId37"/>
    <p:sldId id="276" r:id="rId38"/>
    <p:sldId id="277" r:id="rId39"/>
    <p:sldId id="297" r:id="rId40"/>
    <p:sldId id="298"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74" autoAdjust="0"/>
  </p:normalViewPr>
  <p:slideViewPr>
    <p:cSldViewPr snapToGrid="0">
      <p:cViewPr varScale="1">
        <p:scale>
          <a:sx n="94" d="100"/>
          <a:sy n="94" d="100"/>
        </p:scale>
        <p:origin x="498" y="78"/>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8/09/2020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22</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32</a:t>
            </a:fld>
            <a:endParaRPr lang="en-NZ"/>
          </a:p>
        </p:txBody>
      </p:sp>
    </p:spTree>
    <p:extLst>
      <p:ext uri="{BB962C8B-B14F-4D97-AF65-F5344CB8AC3E}">
        <p14:creationId xmlns:p14="http://schemas.microsoft.com/office/powerpoint/2010/main" val="967609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33</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34</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35</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39</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131639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11</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171350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8/09/2020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8/09/2020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Walter Savage</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4" name="Picture 3">
            <a:extLst>
              <a:ext uri="{FF2B5EF4-FFF2-40B4-BE49-F238E27FC236}">
                <a16:creationId xmlns:a16="http://schemas.microsoft.com/office/drawing/2014/main" id="{77AA9F3E-268B-478F-92E8-2A69B0597232}"/>
              </a:ext>
            </a:extLst>
          </p:cNvPr>
          <p:cNvPicPr>
            <a:picLocks noChangeAspect="1"/>
          </p:cNvPicPr>
          <p:nvPr/>
        </p:nvPicPr>
        <p:blipFill rotWithShape="1">
          <a:blip r:embed="rId3"/>
          <a:srcRect r="12848"/>
          <a:stretch/>
        </p:blipFill>
        <p:spPr>
          <a:xfrm>
            <a:off x="780473" y="2489763"/>
            <a:ext cx="5218393" cy="2831598"/>
          </a:xfrm>
          <a:prstGeom prst="rect">
            <a:avLst/>
          </a:prstGeom>
        </p:spPr>
      </p:pic>
      <p:pic>
        <p:nvPicPr>
          <p:cNvPr id="3" name="Picture 2">
            <a:extLst>
              <a:ext uri="{FF2B5EF4-FFF2-40B4-BE49-F238E27FC236}">
                <a16:creationId xmlns:a16="http://schemas.microsoft.com/office/drawing/2014/main" id="{3E5E06D4-BB19-4415-B353-3F33FE790FBD}"/>
              </a:ext>
            </a:extLst>
          </p:cNvPr>
          <p:cNvPicPr>
            <a:picLocks noChangeAspect="1"/>
          </p:cNvPicPr>
          <p:nvPr/>
        </p:nvPicPr>
        <p:blipFill rotWithShape="1">
          <a:blip r:embed="rId4"/>
          <a:srcRect r="7834"/>
          <a:stretch/>
        </p:blipFill>
        <p:spPr>
          <a:xfrm>
            <a:off x="6305066" y="2228505"/>
            <a:ext cx="5354612" cy="3339799"/>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078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CED8-2A29-47EA-B884-3F3A545E89AD}"/>
              </a:ext>
            </a:extLst>
          </p:cNvPr>
          <p:cNvSpPr>
            <a:spLocks noGrp="1"/>
          </p:cNvSpPr>
          <p:nvPr>
            <p:ph type="title"/>
          </p:nvPr>
        </p:nvSpPr>
        <p:spPr/>
        <p:txBody>
          <a:bodyPr/>
          <a:lstStyle/>
          <a:p>
            <a:r>
              <a:rPr lang="en-NZ" dirty="0"/>
              <a:t>Trends</a:t>
            </a:r>
          </a:p>
        </p:txBody>
      </p:sp>
      <p:pic>
        <p:nvPicPr>
          <p:cNvPr id="6" name="Picture 5">
            <a:extLst>
              <a:ext uri="{FF2B5EF4-FFF2-40B4-BE49-F238E27FC236}">
                <a16:creationId xmlns:a16="http://schemas.microsoft.com/office/drawing/2014/main" id="{BB031CBD-3A95-42E2-9812-AF568E90008B}"/>
              </a:ext>
            </a:extLst>
          </p:cNvPr>
          <p:cNvPicPr>
            <a:picLocks noChangeAspect="1"/>
          </p:cNvPicPr>
          <p:nvPr/>
        </p:nvPicPr>
        <p:blipFill>
          <a:blip r:embed="rId2"/>
          <a:stretch>
            <a:fillRect/>
          </a:stretch>
        </p:blipFill>
        <p:spPr>
          <a:xfrm>
            <a:off x="365091" y="1989573"/>
            <a:ext cx="6635763" cy="3366267"/>
          </a:xfrm>
          <a:prstGeom prst="rect">
            <a:avLst/>
          </a:prstGeom>
        </p:spPr>
      </p:pic>
      <p:pic>
        <p:nvPicPr>
          <p:cNvPr id="8" name="Picture 7">
            <a:extLst>
              <a:ext uri="{FF2B5EF4-FFF2-40B4-BE49-F238E27FC236}">
                <a16:creationId xmlns:a16="http://schemas.microsoft.com/office/drawing/2014/main" id="{6BAA43DB-0AE7-46EA-814C-B31B47CCB502}"/>
              </a:ext>
            </a:extLst>
          </p:cNvPr>
          <p:cNvPicPr>
            <a:picLocks noChangeAspect="1"/>
          </p:cNvPicPr>
          <p:nvPr/>
        </p:nvPicPr>
        <p:blipFill>
          <a:blip r:embed="rId3"/>
          <a:stretch>
            <a:fillRect/>
          </a:stretch>
        </p:blipFill>
        <p:spPr>
          <a:xfrm>
            <a:off x="4890497" y="2843684"/>
            <a:ext cx="5223261" cy="3833446"/>
          </a:xfrm>
          <a:prstGeom prst="rect">
            <a:avLst/>
          </a:prstGeom>
        </p:spPr>
      </p:pic>
      <p:pic>
        <p:nvPicPr>
          <p:cNvPr id="7" name="Picture 6">
            <a:extLst>
              <a:ext uri="{FF2B5EF4-FFF2-40B4-BE49-F238E27FC236}">
                <a16:creationId xmlns:a16="http://schemas.microsoft.com/office/drawing/2014/main" id="{76E8DEFE-F253-4920-971F-0FD340A93F84}"/>
              </a:ext>
            </a:extLst>
          </p:cNvPr>
          <p:cNvPicPr>
            <a:picLocks noChangeAspect="1"/>
          </p:cNvPicPr>
          <p:nvPr/>
        </p:nvPicPr>
        <p:blipFill>
          <a:blip r:embed="rId4"/>
          <a:stretch>
            <a:fillRect/>
          </a:stretch>
        </p:blipFill>
        <p:spPr>
          <a:xfrm>
            <a:off x="9435890" y="666833"/>
            <a:ext cx="2050977" cy="4456444"/>
          </a:xfrm>
          <a:prstGeom prst="rect">
            <a:avLst/>
          </a:prstGeom>
        </p:spPr>
      </p:pic>
    </p:spTree>
    <p:extLst>
      <p:ext uri="{BB962C8B-B14F-4D97-AF65-F5344CB8AC3E}">
        <p14:creationId xmlns:p14="http://schemas.microsoft.com/office/powerpoint/2010/main" val="5407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4418-A5F1-4BA8-B6A5-2604CB710356}"/>
              </a:ext>
            </a:extLst>
          </p:cNvPr>
          <p:cNvSpPr>
            <a:spLocks noGrp="1"/>
          </p:cNvSpPr>
          <p:nvPr>
            <p:ph type="title"/>
          </p:nvPr>
        </p:nvSpPr>
        <p:spPr/>
        <p:txBody>
          <a:bodyPr/>
          <a:lstStyle/>
          <a:p>
            <a:r>
              <a:rPr lang="en-NZ" dirty="0"/>
              <a:t>Trends</a:t>
            </a:r>
          </a:p>
        </p:txBody>
      </p:sp>
      <p:sp>
        <p:nvSpPr>
          <p:cNvPr id="3" name="Text Placeholder 2">
            <a:extLst>
              <a:ext uri="{FF2B5EF4-FFF2-40B4-BE49-F238E27FC236}">
                <a16:creationId xmlns:a16="http://schemas.microsoft.com/office/drawing/2014/main" id="{EAE19FAA-1127-4D7F-AC71-FEC05251A5AC}"/>
              </a:ext>
            </a:extLst>
          </p:cNvPr>
          <p:cNvSpPr>
            <a:spLocks noGrp="1"/>
          </p:cNvSpPr>
          <p:nvPr>
            <p:ph type="body" idx="1"/>
          </p:nvPr>
        </p:nvSpPr>
        <p:spPr>
          <a:xfrm>
            <a:off x="1554499" y="2132933"/>
            <a:ext cx="9784567" cy="3853600"/>
          </a:xfrm>
        </p:spPr>
        <p:txBody>
          <a:bodyPr/>
          <a:lstStyle/>
          <a:p>
            <a:r>
              <a:rPr lang="en-NZ" dirty="0"/>
              <a:t>Looking at other NZ basketball club websites there are a lot of trends I would like to carry over.</a:t>
            </a:r>
          </a:p>
          <a:p>
            <a:r>
              <a:rPr lang="en-NZ" dirty="0"/>
              <a:t>One is when entering the home page they have a simple header with a large image with the team logo over laid, this looks very professional which I intend to carry over.</a:t>
            </a:r>
          </a:p>
          <a:p>
            <a:r>
              <a:rPr lang="en-NZ" dirty="0"/>
              <a:t>They also tend to incorporate secondary logos which I intend to created and incorporate into the design.</a:t>
            </a:r>
          </a:p>
        </p:txBody>
      </p:sp>
    </p:spTree>
    <p:extLst>
      <p:ext uri="{BB962C8B-B14F-4D97-AF65-F5344CB8AC3E}">
        <p14:creationId xmlns:p14="http://schemas.microsoft.com/office/powerpoint/2010/main" val="43701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 Header</a:t>
            </a:r>
          </a:p>
        </p:txBody>
      </p:sp>
      <p:pic>
        <p:nvPicPr>
          <p:cNvPr id="3" name="Picture 2">
            <a:extLst>
              <a:ext uri="{FF2B5EF4-FFF2-40B4-BE49-F238E27FC236}">
                <a16:creationId xmlns:a16="http://schemas.microsoft.com/office/drawing/2014/main" id="{347C033E-B3D5-4185-8F91-79BFC238A1D3}"/>
              </a:ext>
            </a:extLst>
          </p:cNvPr>
          <p:cNvPicPr>
            <a:picLocks noChangeAspect="1"/>
          </p:cNvPicPr>
          <p:nvPr/>
        </p:nvPicPr>
        <p:blipFill>
          <a:blip r:embed="rId3"/>
          <a:stretch>
            <a:fillRect/>
          </a:stretch>
        </p:blipFill>
        <p:spPr>
          <a:xfrm>
            <a:off x="1241651" y="2175638"/>
            <a:ext cx="3438525" cy="3695700"/>
          </a:xfrm>
          <a:prstGeom prst="rect">
            <a:avLst/>
          </a:prstGeom>
        </p:spPr>
      </p:pic>
      <p:sp>
        <p:nvSpPr>
          <p:cNvPr id="9" name="Rectangle: Rounded Corners 8">
            <a:extLst>
              <a:ext uri="{FF2B5EF4-FFF2-40B4-BE49-F238E27FC236}">
                <a16:creationId xmlns:a16="http://schemas.microsoft.com/office/drawing/2014/main" id="{12B2E415-C457-40DA-9432-BEB415FF7A73}"/>
              </a:ext>
            </a:extLst>
          </p:cNvPr>
          <p:cNvSpPr/>
          <p:nvPr/>
        </p:nvSpPr>
        <p:spPr>
          <a:xfrm>
            <a:off x="4680176" y="1989573"/>
            <a:ext cx="3649158" cy="4366077"/>
          </a:xfrm>
          <a:prstGeom prst="roundRect">
            <a:avLst>
              <a:gd name="adj" fmla="val 124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4" name="Picture 3">
            <a:extLst>
              <a:ext uri="{FF2B5EF4-FFF2-40B4-BE49-F238E27FC236}">
                <a16:creationId xmlns:a16="http://schemas.microsoft.com/office/drawing/2014/main" id="{741CE34F-2223-4AFC-B8D1-78F16893635C}"/>
              </a:ext>
            </a:extLst>
          </p:cNvPr>
          <p:cNvPicPr>
            <a:picLocks noChangeAspect="1"/>
          </p:cNvPicPr>
          <p:nvPr/>
        </p:nvPicPr>
        <p:blipFill>
          <a:blip r:embed="rId4"/>
          <a:stretch>
            <a:fillRect/>
          </a:stretch>
        </p:blipFill>
        <p:spPr>
          <a:xfrm>
            <a:off x="4717929" y="2175638"/>
            <a:ext cx="3457575" cy="3381375"/>
          </a:xfrm>
          <a:prstGeom prst="rect">
            <a:avLst/>
          </a:prstGeom>
        </p:spPr>
      </p:pic>
      <p:pic>
        <p:nvPicPr>
          <p:cNvPr id="5" name="Picture 4">
            <a:extLst>
              <a:ext uri="{FF2B5EF4-FFF2-40B4-BE49-F238E27FC236}">
                <a16:creationId xmlns:a16="http://schemas.microsoft.com/office/drawing/2014/main" id="{D22005BD-F61D-4CF7-870D-9A648D1A5A8C}"/>
              </a:ext>
            </a:extLst>
          </p:cNvPr>
          <p:cNvPicPr>
            <a:picLocks noChangeAspect="1"/>
          </p:cNvPicPr>
          <p:nvPr/>
        </p:nvPicPr>
        <p:blipFill>
          <a:blip r:embed="rId5"/>
          <a:stretch>
            <a:fillRect/>
          </a:stretch>
        </p:blipFill>
        <p:spPr>
          <a:xfrm>
            <a:off x="8329334" y="2175638"/>
            <a:ext cx="3505200" cy="3438525"/>
          </a:xfrm>
          <a:prstGeom prst="rect">
            <a:avLst/>
          </a:prstGeom>
        </p:spPr>
      </p:pic>
      <p:sp>
        <p:nvSpPr>
          <p:cNvPr id="6" name="TextBox 5">
            <a:extLst>
              <a:ext uri="{FF2B5EF4-FFF2-40B4-BE49-F238E27FC236}">
                <a16:creationId xmlns:a16="http://schemas.microsoft.com/office/drawing/2014/main" id="{4DA5465B-5562-4419-86D6-A49DFD02B43F}"/>
              </a:ext>
            </a:extLst>
          </p:cNvPr>
          <p:cNvSpPr txBox="1"/>
          <p:nvPr/>
        </p:nvSpPr>
        <p:spPr>
          <a:xfrm>
            <a:off x="1604211" y="6047874"/>
            <a:ext cx="2711115" cy="307777"/>
          </a:xfrm>
          <a:prstGeom prst="rect">
            <a:avLst/>
          </a:prstGeom>
          <a:noFill/>
        </p:spPr>
        <p:txBody>
          <a:bodyPr wrap="square" rtlCol="0">
            <a:spAutoFit/>
          </a:bodyPr>
          <a:lstStyle/>
          <a:p>
            <a:r>
              <a:rPr lang="en-NZ" dirty="0"/>
              <a:t>Vote: 11</a:t>
            </a:r>
          </a:p>
        </p:txBody>
      </p:sp>
      <p:sp>
        <p:nvSpPr>
          <p:cNvPr id="13" name="TextBox 12">
            <a:extLst>
              <a:ext uri="{FF2B5EF4-FFF2-40B4-BE49-F238E27FC236}">
                <a16:creationId xmlns:a16="http://schemas.microsoft.com/office/drawing/2014/main" id="{E4E300F3-758C-4932-B0BD-BF1BD41C10FB}"/>
              </a:ext>
            </a:extLst>
          </p:cNvPr>
          <p:cNvSpPr txBox="1"/>
          <p:nvPr/>
        </p:nvSpPr>
        <p:spPr>
          <a:xfrm>
            <a:off x="8329334" y="5783816"/>
            <a:ext cx="2711115" cy="307777"/>
          </a:xfrm>
          <a:prstGeom prst="rect">
            <a:avLst/>
          </a:prstGeom>
          <a:noFill/>
        </p:spPr>
        <p:txBody>
          <a:bodyPr wrap="square" rtlCol="0">
            <a:spAutoFit/>
          </a:bodyPr>
          <a:lstStyle/>
          <a:p>
            <a:r>
              <a:rPr lang="en-NZ" dirty="0"/>
              <a:t>Vote: 1</a:t>
            </a:r>
          </a:p>
        </p:txBody>
      </p:sp>
      <p:sp>
        <p:nvSpPr>
          <p:cNvPr id="14" name="TextBox 13">
            <a:extLst>
              <a:ext uri="{FF2B5EF4-FFF2-40B4-BE49-F238E27FC236}">
                <a16:creationId xmlns:a16="http://schemas.microsoft.com/office/drawing/2014/main" id="{1A6801C9-1391-4532-8173-7FA77BFE1D53}"/>
              </a:ext>
            </a:extLst>
          </p:cNvPr>
          <p:cNvSpPr txBox="1"/>
          <p:nvPr/>
        </p:nvSpPr>
        <p:spPr>
          <a:xfrm>
            <a:off x="4924926" y="5858346"/>
            <a:ext cx="2711115" cy="307777"/>
          </a:xfrm>
          <a:prstGeom prst="rect">
            <a:avLst/>
          </a:prstGeom>
          <a:noFill/>
        </p:spPr>
        <p:txBody>
          <a:bodyPr wrap="square" rtlCol="0">
            <a:spAutoFit/>
          </a:bodyPr>
          <a:lstStyle/>
          <a:p>
            <a:r>
              <a:rPr lang="en-NZ" dirty="0"/>
              <a:t>Vote: 1111</a:t>
            </a:r>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73E7-8459-4422-93FF-D68226D96918}"/>
              </a:ext>
            </a:extLst>
          </p:cNvPr>
          <p:cNvSpPr>
            <a:spLocks noGrp="1"/>
          </p:cNvSpPr>
          <p:nvPr>
            <p:ph type="title"/>
          </p:nvPr>
        </p:nvSpPr>
        <p:spPr/>
        <p:txBody>
          <a:bodyPr/>
          <a:lstStyle/>
          <a:p>
            <a:r>
              <a:rPr lang="en-NZ" b="1" dirty="0"/>
              <a:t>Font Combinations: Body</a:t>
            </a:r>
            <a:endParaRPr lang="en-NZ" dirty="0"/>
          </a:p>
        </p:txBody>
      </p:sp>
      <p:pic>
        <p:nvPicPr>
          <p:cNvPr id="6" name="Picture 5">
            <a:extLst>
              <a:ext uri="{FF2B5EF4-FFF2-40B4-BE49-F238E27FC236}">
                <a16:creationId xmlns:a16="http://schemas.microsoft.com/office/drawing/2014/main" id="{744C97E8-65C0-460D-9E0B-9CF544CCD5DD}"/>
              </a:ext>
            </a:extLst>
          </p:cNvPr>
          <p:cNvPicPr>
            <a:picLocks noChangeAspect="1"/>
          </p:cNvPicPr>
          <p:nvPr/>
        </p:nvPicPr>
        <p:blipFill>
          <a:blip r:embed="rId2"/>
          <a:stretch>
            <a:fillRect/>
          </a:stretch>
        </p:blipFill>
        <p:spPr>
          <a:xfrm>
            <a:off x="1301937" y="2398468"/>
            <a:ext cx="3514725" cy="2905125"/>
          </a:xfrm>
          <a:prstGeom prst="rect">
            <a:avLst/>
          </a:prstGeom>
        </p:spPr>
      </p:pic>
      <p:sp>
        <p:nvSpPr>
          <p:cNvPr id="12" name="Rectangle: Rounded Corners 11">
            <a:extLst>
              <a:ext uri="{FF2B5EF4-FFF2-40B4-BE49-F238E27FC236}">
                <a16:creationId xmlns:a16="http://schemas.microsoft.com/office/drawing/2014/main" id="{F98ED95F-FE59-4B95-826F-C63FBE4D4918}"/>
              </a:ext>
            </a:extLst>
          </p:cNvPr>
          <p:cNvSpPr/>
          <p:nvPr/>
        </p:nvSpPr>
        <p:spPr>
          <a:xfrm>
            <a:off x="4712677" y="2260879"/>
            <a:ext cx="3616657" cy="4320790"/>
          </a:xfrm>
          <a:prstGeom prst="roundRect">
            <a:avLst>
              <a:gd name="adj" fmla="val 38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C789A937-2830-4D59-BCE4-246B44BE37E7}"/>
              </a:ext>
            </a:extLst>
          </p:cNvPr>
          <p:cNvPicPr>
            <a:picLocks noChangeAspect="1"/>
          </p:cNvPicPr>
          <p:nvPr/>
        </p:nvPicPr>
        <p:blipFill>
          <a:blip r:embed="rId3"/>
          <a:stretch>
            <a:fillRect/>
          </a:stretch>
        </p:blipFill>
        <p:spPr>
          <a:xfrm>
            <a:off x="4816662" y="2340689"/>
            <a:ext cx="3467100" cy="3324225"/>
          </a:xfrm>
          <a:prstGeom prst="rect">
            <a:avLst/>
          </a:prstGeom>
        </p:spPr>
      </p:pic>
      <p:pic>
        <p:nvPicPr>
          <p:cNvPr id="8" name="Picture 7">
            <a:extLst>
              <a:ext uri="{FF2B5EF4-FFF2-40B4-BE49-F238E27FC236}">
                <a16:creationId xmlns:a16="http://schemas.microsoft.com/office/drawing/2014/main" id="{D62C14E4-1950-4D1E-B4F1-7A69017872E1}"/>
              </a:ext>
            </a:extLst>
          </p:cNvPr>
          <p:cNvPicPr>
            <a:picLocks noChangeAspect="1"/>
          </p:cNvPicPr>
          <p:nvPr/>
        </p:nvPicPr>
        <p:blipFill>
          <a:blip r:embed="rId4"/>
          <a:stretch>
            <a:fillRect/>
          </a:stretch>
        </p:blipFill>
        <p:spPr>
          <a:xfrm>
            <a:off x="8329334" y="2132933"/>
            <a:ext cx="3429000" cy="3276600"/>
          </a:xfrm>
          <a:prstGeom prst="rect">
            <a:avLst/>
          </a:prstGeom>
        </p:spPr>
      </p:pic>
      <p:sp>
        <p:nvSpPr>
          <p:cNvPr id="9" name="TextBox 8">
            <a:extLst>
              <a:ext uri="{FF2B5EF4-FFF2-40B4-BE49-F238E27FC236}">
                <a16:creationId xmlns:a16="http://schemas.microsoft.com/office/drawing/2014/main" id="{A16A3889-1030-4C17-AB3F-28DDD11DEB45}"/>
              </a:ext>
            </a:extLst>
          </p:cNvPr>
          <p:cNvSpPr txBox="1"/>
          <p:nvPr/>
        </p:nvSpPr>
        <p:spPr>
          <a:xfrm>
            <a:off x="1459832" y="5330365"/>
            <a:ext cx="2711115" cy="307777"/>
          </a:xfrm>
          <a:prstGeom prst="rect">
            <a:avLst/>
          </a:prstGeom>
          <a:noFill/>
        </p:spPr>
        <p:txBody>
          <a:bodyPr wrap="square" rtlCol="0">
            <a:spAutoFit/>
          </a:bodyPr>
          <a:lstStyle/>
          <a:p>
            <a:r>
              <a:rPr lang="en-NZ" dirty="0"/>
              <a:t>Vote: 11</a:t>
            </a:r>
          </a:p>
        </p:txBody>
      </p:sp>
      <p:sp>
        <p:nvSpPr>
          <p:cNvPr id="10" name="TextBox 9">
            <a:extLst>
              <a:ext uri="{FF2B5EF4-FFF2-40B4-BE49-F238E27FC236}">
                <a16:creationId xmlns:a16="http://schemas.microsoft.com/office/drawing/2014/main" id="{21B700AE-49A4-4836-87C2-2EAA29353FFD}"/>
              </a:ext>
            </a:extLst>
          </p:cNvPr>
          <p:cNvSpPr txBox="1"/>
          <p:nvPr/>
        </p:nvSpPr>
        <p:spPr>
          <a:xfrm>
            <a:off x="5037221" y="5818378"/>
            <a:ext cx="2711115" cy="307777"/>
          </a:xfrm>
          <a:prstGeom prst="rect">
            <a:avLst/>
          </a:prstGeom>
          <a:noFill/>
        </p:spPr>
        <p:txBody>
          <a:bodyPr wrap="square" rtlCol="0">
            <a:spAutoFit/>
          </a:bodyPr>
          <a:lstStyle/>
          <a:p>
            <a:r>
              <a:rPr lang="en-NZ" dirty="0"/>
              <a:t>Vote: 1111</a:t>
            </a:r>
          </a:p>
        </p:txBody>
      </p:sp>
      <p:sp>
        <p:nvSpPr>
          <p:cNvPr id="11" name="TextBox 10">
            <a:extLst>
              <a:ext uri="{FF2B5EF4-FFF2-40B4-BE49-F238E27FC236}">
                <a16:creationId xmlns:a16="http://schemas.microsoft.com/office/drawing/2014/main" id="{FF0641FF-E4E1-4779-AC58-F51B5660AEB3}"/>
              </a:ext>
            </a:extLst>
          </p:cNvPr>
          <p:cNvSpPr txBox="1"/>
          <p:nvPr/>
        </p:nvSpPr>
        <p:spPr>
          <a:xfrm>
            <a:off x="8502316" y="5556002"/>
            <a:ext cx="2711115" cy="307777"/>
          </a:xfrm>
          <a:prstGeom prst="rect">
            <a:avLst/>
          </a:prstGeom>
          <a:noFill/>
        </p:spPr>
        <p:txBody>
          <a:bodyPr wrap="square" rtlCol="0">
            <a:spAutoFit/>
          </a:bodyPr>
          <a:lstStyle/>
          <a:p>
            <a:r>
              <a:rPr lang="en-NZ" dirty="0"/>
              <a:t>Vote: 11</a:t>
            </a:r>
          </a:p>
        </p:txBody>
      </p:sp>
    </p:spTree>
    <p:extLst>
      <p:ext uri="{BB962C8B-B14F-4D97-AF65-F5344CB8AC3E}">
        <p14:creationId xmlns:p14="http://schemas.microsoft.com/office/powerpoint/2010/main" val="121122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2FEF-3EDE-4774-9DF6-36DD327F4ABD}"/>
              </a:ext>
            </a:extLst>
          </p:cNvPr>
          <p:cNvSpPr>
            <a:spLocks noGrp="1"/>
          </p:cNvSpPr>
          <p:nvPr>
            <p:ph type="title"/>
          </p:nvPr>
        </p:nvSpPr>
        <p:spPr/>
        <p:txBody>
          <a:bodyPr/>
          <a:lstStyle/>
          <a:p>
            <a:endParaRPr lang="en-NZ"/>
          </a:p>
        </p:txBody>
      </p:sp>
      <p:sp>
        <p:nvSpPr>
          <p:cNvPr id="4" name="Rectangle: Rounded Corners 3">
            <a:extLst>
              <a:ext uri="{FF2B5EF4-FFF2-40B4-BE49-F238E27FC236}">
                <a16:creationId xmlns:a16="http://schemas.microsoft.com/office/drawing/2014/main" id="{DF681377-46CA-464D-B1F7-83EFC4A92E10}"/>
              </a:ext>
            </a:extLst>
          </p:cNvPr>
          <p:cNvSpPr/>
          <p:nvPr/>
        </p:nvSpPr>
        <p:spPr>
          <a:xfrm>
            <a:off x="743578" y="1607736"/>
            <a:ext cx="4722725" cy="3300178"/>
          </a:xfrm>
          <a:prstGeom prst="roundRect">
            <a:avLst>
              <a:gd name="adj" fmla="val 22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4AF49C89-2A33-4FB6-B4DA-B76D8538D25C}"/>
              </a:ext>
            </a:extLst>
          </p:cNvPr>
          <p:cNvPicPr>
            <a:picLocks noChangeAspect="1"/>
          </p:cNvPicPr>
          <p:nvPr/>
        </p:nvPicPr>
        <p:blipFill>
          <a:blip r:embed="rId2"/>
          <a:stretch>
            <a:fillRect/>
          </a:stretch>
        </p:blipFill>
        <p:spPr>
          <a:xfrm>
            <a:off x="1006839" y="1865368"/>
            <a:ext cx="3012641" cy="2868961"/>
          </a:xfrm>
          <a:prstGeom prst="rect">
            <a:avLst/>
          </a:prstGeom>
        </p:spPr>
      </p:pic>
      <p:pic>
        <p:nvPicPr>
          <p:cNvPr id="5" name="Picture 4" descr="A picture containing bird&#10;&#10;Description automatically generated">
            <a:extLst>
              <a:ext uri="{FF2B5EF4-FFF2-40B4-BE49-F238E27FC236}">
                <a16:creationId xmlns:a16="http://schemas.microsoft.com/office/drawing/2014/main" id="{801E88AE-B043-43EC-BA77-EDC40178EBFF}"/>
              </a:ext>
            </a:extLst>
          </p:cNvPr>
          <p:cNvPicPr>
            <a:picLocks noChangeAspect="1"/>
          </p:cNvPicPr>
          <p:nvPr/>
        </p:nvPicPr>
        <p:blipFill rotWithShape="1">
          <a:blip r:embed="rId3">
            <a:extLst>
              <a:ext uri="{28A0092B-C50C-407E-A947-70E740481C1C}">
                <a14:useLocalDpi xmlns:a14="http://schemas.microsoft.com/office/drawing/2010/main" val="0"/>
              </a:ext>
            </a:extLst>
          </a:blip>
          <a:srcRect r="62538"/>
          <a:stretch/>
        </p:blipFill>
        <p:spPr>
          <a:xfrm>
            <a:off x="6430945" y="2106756"/>
            <a:ext cx="1981345" cy="2644488"/>
          </a:xfrm>
          <a:prstGeom prst="rect">
            <a:avLst/>
          </a:prstGeom>
        </p:spPr>
      </p:pic>
      <p:pic>
        <p:nvPicPr>
          <p:cNvPr id="6" name="Picture 5">
            <a:extLst>
              <a:ext uri="{FF2B5EF4-FFF2-40B4-BE49-F238E27FC236}">
                <a16:creationId xmlns:a16="http://schemas.microsoft.com/office/drawing/2014/main" id="{6ADBD250-CD35-464E-80BC-3F6E97276B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98170" y="5250264"/>
            <a:ext cx="6382269" cy="1568444"/>
          </a:xfrm>
          <a:prstGeom prst="rect">
            <a:avLst/>
          </a:prstGeom>
          <a:noFill/>
          <a:ln>
            <a:noFill/>
          </a:ln>
        </p:spPr>
      </p:pic>
      <p:sp>
        <p:nvSpPr>
          <p:cNvPr id="7" name="TextBox 6">
            <a:extLst>
              <a:ext uri="{FF2B5EF4-FFF2-40B4-BE49-F238E27FC236}">
                <a16:creationId xmlns:a16="http://schemas.microsoft.com/office/drawing/2014/main" id="{A7BBDEE2-008D-498D-A8D7-DD5F6DED7508}"/>
              </a:ext>
            </a:extLst>
          </p:cNvPr>
          <p:cNvSpPr txBox="1"/>
          <p:nvPr/>
        </p:nvSpPr>
        <p:spPr>
          <a:xfrm>
            <a:off x="4154906" y="3121223"/>
            <a:ext cx="2711115" cy="307777"/>
          </a:xfrm>
          <a:prstGeom prst="rect">
            <a:avLst/>
          </a:prstGeom>
          <a:noFill/>
        </p:spPr>
        <p:txBody>
          <a:bodyPr wrap="square" rtlCol="0">
            <a:spAutoFit/>
          </a:bodyPr>
          <a:lstStyle/>
          <a:p>
            <a:r>
              <a:rPr lang="en-NZ" dirty="0"/>
              <a:t>Vote: 111111</a:t>
            </a:r>
          </a:p>
        </p:txBody>
      </p:sp>
      <p:sp>
        <p:nvSpPr>
          <p:cNvPr id="8" name="TextBox 7">
            <a:extLst>
              <a:ext uri="{FF2B5EF4-FFF2-40B4-BE49-F238E27FC236}">
                <a16:creationId xmlns:a16="http://schemas.microsoft.com/office/drawing/2014/main" id="{217E4141-526C-460F-8979-9FDEFD9597B6}"/>
              </a:ext>
            </a:extLst>
          </p:cNvPr>
          <p:cNvSpPr txBox="1"/>
          <p:nvPr/>
        </p:nvSpPr>
        <p:spPr>
          <a:xfrm>
            <a:off x="8935454" y="2630906"/>
            <a:ext cx="2711115" cy="307777"/>
          </a:xfrm>
          <a:prstGeom prst="rect">
            <a:avLst/>
          </a:prstGeom>
          <a:noFill/>
        </p:spPr>
        <p:txBody>
          <a:bodyPr wrap="square" rtlCol="0">
            <a:spAutoFit/>
          </a:bodyPr>
          <a:lstStyle/>
          <a:p>
            <a:r>
              <a:rPr lang="en-NZ" dirty="0"/>
              <a:t>Vote: 11</a:t>
            </a:r>
          </a:p>
        </p:txBody>
      </p:sp>
      <p:sp>
        <p:nvSpPr>
          <p:cNvPr id="9" name="TextBox 8">
            <a:extLst>
              <a:ext uri="{FF2B5EF4-FFF2-40B4-BE49-F238E27FC236}">
                <a16:creationId xmlns:a16="http://schemas.microsoft.com/office/drawing/2014/main" id="{F612527C-018C-4610-920D-BE3C20748C31}"/>
              </a:ext>
            </a:extLst>
          </p:cNvPr>
          <p:cNvSpPr txBox="1"/>
          <p:nvPr/>
        </p:nvSpPr>
        <p:spPr>
          <a:xfrm>
            <a:off x="8310586" y="5470928"/>
            <a:ext cx="2711115" cy="307777"/>
          </a:xfrm>
          <a:prstGeom prst="rect">
            <a:avLst/>
          </a:prstGeom>
          <a:noFill/>
        </p:spPr>
        <p:txBody>
          <a:bodyPr wrap="square" rtlCol="0">
            <a:spAutoFit/>
          </a:bodyPr>
          <a:lstStyle/>
          <a:p>
            <a:r>
              <a:rPr lang="en-NZ" dirty="0"/>
              <a:t>Vote: 1</a:t>
            </a:r>
          </a:p>
        </p:txBody>
      </p:sp>
    </p:spTree>
    <p:extLst>
      <p:ext uri="{BB962C8B-B14F-4D97-AF65-F5344CB8AC3E}">
        <p14:creationId xmlns:p14="http://schemas.microsoft.com/office/powerpoint/2010/main" val="55685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endParaRPr lang="en-US"/>
          </a:p>
        </p:txBody>
      </p:sp>
      <p:sp>
        <p:nvSpPr>
          <p:cNvPr id="12" name="Text Placeholder 4">
            <a:extLst>
              <a:ext uri="{FF2B5EF4-FFF2-40B4-BE49-F238E27FC236}">
                <a16:creationId xmlns:a16="http://schemas.microsoft.com/office/drawing/2014/main" id="{5E9A8D86-7523-4B6C-A7AB-E67ACC69046E}"/>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07504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dirty="0"/>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E14E-E0DE-4DB9-8689-A2481FC4026C}"/>
              </a:ext>
            </a:extLst>
          </p:cNvPr>
          <p:cNvSpPr>
            <a:spLocks noGrp="1"/>
          </p:cNvSpPr>
          <p:nvPr>
            <p:ph type="title"/>
          </p:nvPr>
        </p:nvSpPr>
        <p:spPr/>
        <p:txBody>
          <a:bodyPr/>
          <a:lstStyle/>
          <a:p>
            <a:r>
              <a:rPr lang="en-NZ" dirty="0"/>
              <a:t>Index.html prototyping day 1</a:t>
            </a:r>
          </a:p>
        </p:txBody>
      </p:sp>
      <p:sp>
        <p:nvSpPr>
          <p:cNvPr id="3" name="Text Placeholder 2">
            <a:extLst>
              <a:ext uri="{FF2B5EF4-FFF2-40B4-BE49-F238E27FC236}">
                <a16:creationId xmlns:a16="http://schemas.microsoft.com/office/drawing/2014/main" id="{5D08A12B-0E73-432E-9546-CD87A00759E5}"/>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F1CFC806-AB74-4C24-9160-F644CE025DB9}"/>
              </a:ext>
            </a:extLst>
          </p:cNvPr>
          <p:cNvPicPr>
            <a:picLocks noChangeAspect="1"/>
          </p:cNvPicPr>
          <p:nvPr/>
        </p:nvPicPr>
        <p:blipFill>
          <a:blip r:embed="rId2"/>
          <a:stretch>
            <a:fillRect/>
          </a:stretch>
        </p:blipFill>
        <p:spPr>
          <a:xfrm>
            <a:off x="1251981" y="1901975"/>
            <a:ext cx="9215319" cy="4309916"/>
          </a:xfrm>
          <a:prstGeom prst="rect">
            <a:avLst/>
          </a:prstGeom>
        </p:spPr>
      </p:pic>
    </p:spTree>
    <p:extLst>
      <p:ext uri="{BB962C8B-B14F-4D97-AF65-F5344CB8AC3E}">
        <p14:creationId xmlns:p14="http://schemas.microsoft.com/office/powerpoint/2010/main" val="34140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E14E-E0DE-4DB9-8689-A2481FC4026C}"/>
              </a:ext>
            </a:extLst>
          </p:cNvPr>
          <p:cNvSpPr>
            <a:spLocks noGrp="1"/>
          </p:cNvSpPr>
          <p:nvPr>
            <p:ph type="title"/>
          </p:nvPr>
        </p:nvSpPr>
        <p:spPr/>
        <p:txBody>
          <a:bodyPr/>
          <a:lstStyle/>
          <a:p>
            <a:r>
              <a:rPr lang="en-NZ" dirty="0"/>
              <a:t>Index.html prototyping </a:t>
            </a:r>
            <a:r>
              <a:rPr lang="en-NZ"/>
              <a:t>day 2</a:t>
            </a:r>
            <a:endParaRPr lang="en-NZ" dirty="0"/>
          </a:p>
        </p:txBody>
      </p:sp>
      <p:sp>
        <p:nvSpPr>
          <p:cNvPr id="3" name="Text Placeholder 2">
            <a:extLst>
              <a:ext uri="{FF2B5EF4-FFF2-40B4-BE49-F238E27FC236}">
                <a16:creationId xmlns:a16="http://schemas.microsoft.com/office/drawing/2014/main" id="{5D08A12B-0E73-432E-9546-CD87A00759E5}"/>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1340899-3B80-40D5-9949-19EA37E07024}"/>
              </a:ext>
            </a:extLst>
          </p:cNvPr>
          <p:cNvPicPr>
            <a:picLocks noChangeAspect="1"/>
          </p:cNvPicPr>
          <p:nvPr/>
        </p:nvPicPr>
        <p:blipFill>
          <a:blip r:embed="rId2"/>
          <a:stretch>
            <a:fillRect/>
          </a:stretch>
        </p:blipFill>
        <p:spPr>
          <a:xfrm>
            <a:off x="1599700" y="1757333"/>
            <a:ext cx="9215319" cy="4804763"/>
          </a:xfrm>
          <a:prstGeom prst="rect">
            <a:avLst/>
          </a:prstGeom>
        </p:spPr>
      </p:pic>
    </p:spTree>
    <p:extLst>
      <p:ext uri="{BB962C8B-B14F-4D97-AF65-F5344CB8AC3E}">
        <p14:creationId xmlns:p14="http://schemas.microsoft.com/office/powerpoint/2010/main" val="239231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6B7C-2339-4F70-9ED0-B8526FC33853}"/>
              </a:ext>
            </a:extLst>
          </p:cNvPr>
          <p:cNvSpPr>
            <a:spLocks noGrp="1"/>
          </p:cNvSpPr>
          <p:nvPr>
            <p:ph type="title"/>
          </p:nvPr>
        </p:nvSpPr>
        <p:spPr/>
        <p:txBody>
          <a:bodyPr/>
          <a:lstStyle/>
          <a:p>
            <a:r>
              <a:rPr lang="en-NZ" dirty="0"/>
              <a:t>Day 4… Finished Index Page</a:t>
            </a:r>
          </a:p>
        </p:txBody>
      </p:sp>
      <p:sp>
        <p:nvSpPr>
          <p:cNvPr id="3" name="Text Placeholder 2">
            <a:extLst>
              <a:ext uri="{FF2B5EF4-FFF2-40B4-BE49-F238E27FC236}">
                <a16:creationId xmlns:a16="http://schemas.microsoft.com/office/drawing/2014/main" id="{1CF3B93C-AD04-4972-84C5-559A9DFE64E5}"/>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CFA8D837-DFED-4842-A04C-A7C749040D8A}"/>
              </a:ext>
            </a:extLst>
          </p:cNvPr>
          <p:cNvPicPr>
            <a:picLocks noChangeAspect="1"/>
          </p:cNvPicPr>
          <p:nvPr/>
        </p:nvPicPr>
        <p:blipFill>
          <a:blip r:embed="rId2"/>
          <a:stretch>
            <a:fillRect/>
          </a:stretch>
        </p:blipFill>
        <p:spPr>
          <a:xfrm>
            <a:off x="2075757" y="2001519"/>
            <a:ext cx="8391543" cy="4720243"/>
          </a:xfrm>
          <a:prstGeom prst="rect">
            <a:avLst/>
          </a:prstGeom>
        </p:spPr>
      </p:pic>
    </p:spTree>
    <p:extLst>
      <p:ext uri="{BB962C8B-B14F-4D97-AF65-F5344CB8AC3E}">
        <p14:creationId xmlns:p14="http://schemas.microsoft.com/office/powerpoint/2010/main" val="341525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EA05-CE1F-4559-89C1-D4C2B7791D0F}"/>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E4E9E138-C4DE-4B1B-9381-C6D31C278178}"/>
              </a:ext>
            </a:extLst>
          </p:cNvPr>
          <p:cNvSpPr>
            <a:spLocks noGrp="1"/>
          </p:cNvSpPr>
          <p:nvPr>
            <p:ph type="body" idx="1"/>
          </p:nvPr>
        </p:nvSpPr>
        <p:spPr/>
        <p:txBody>
          <a:bodyPr/>
          <a:lstStyle/>
          <a:p>
            <a:endParaRPr lang="en-NZ" dirty="0"/>
          </a:p>
        </p:txBody>
      </p:sp>
      <p:pic>
        <p:nvPicPr>
          <p:cNvPr id="5" name="Picture 4" descr="A screenshot of a computer&#10;&#10;Description automatically generated">
            <a:extLst>
              <a:ext uri="{FF2B5EF4-FFF2-40B4-BE49-F238E27FC236}">
                <a16:creationId xmlns:a16="http://schemas.microsoft.com/office/drawing/2014/main" id="{7847F99E-BE62-4F61-9497-402D858071F4}"/>
              </a:ext>
            </a:extLst>
          </p:cNvPr>
          <p:cNvPicPr>
            <a:picLocks noChangeAspect="1"/>
          </p:cNvPicPr>
          <p:nvPr/>
        </p:nvPicPr>
        <p:blipFill rotWithShape="1">
          <a:blip r:embed="rId2">
            <a:extLst>
              <a:ext uri="{28A0092B-C50C-407E-A947-70E740481C1C}">
                <a14:useLocalDpi xmlns:a14="http://schemas.microsoft.com/office/drawing/2010/main" val="0"/>
              </a:ext>
            </a:extLst>
          </a:blip>
          <a:srcRect l="22586" t="11771" r="50371" b="12773"/>
          <a:stretch/>
        </p:blipFill>
        <p:spPr>
          <a:xfrm>
            <a:off x="598506" y="1838292"/>
            <a:ext cx="3252951" cy="5105589"/>
          </a:xfrm>
          <a:prstGeom prst="rect">
            <a:avLst/>
          </a:prstGeom>
        </p:spPr>
      </p:pic>
      <p:pic>
        <p:nvPicPr>
          <p:cNvPr id="7" name="Picture 6" descr="A screen shot of a person jumping in the air&#10;&#10;Description automatically generated">
            <a:extLst>
              <a:ext uri="{FF2B5EF4-FFF2-40B4-BE49-F238E27FC236}">
                <a16:creationId xmlns:a16="http://schemas.microsoft.com/office/drawing/2014/main" id="{2EDCD0A3-D65C-41F8-AB53-D2C8031E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2234294"/>
            <a:ext cx="7184497" cy="4041280"/>
          </a:xfrm>
          <a:prstGeom prst="rect">
            <a:avLst/>
          </a:prstGeom>
        </p:spPr>
      </p:pic>
    </p:spTree>
    <p:extLst>
      <p:ext uri="{BB962C8B-B14F-4D97-AF65-F5344CB8AC3E}">
        <p14:creationId xmlns:p14="http://schemas.microsoft.com/office/powerpoint/2010/main" val="281548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D800-6C1D-4608-BEF9-0CDCADF9667A}"/>
              </a:ext>
            </a:extLst>
          </p:cNvPr>
          <p:cNvSpPr>
            <a:spLocks noGrp="1"/>
          </p:cNvSpPr>
          <p:nvPr>
            <p:ph type="title"/>
          </p:nvPr>
        </p:nvSpPr>
        <p:spPr/>
        <p:txBody>
          <a:bodyPr/>
          <a:lstStyle/>
          <a:p>
            <a:r>
              <a:rPr lang="en-NZ" dirty="0"/>
              <a:t>Feedback </a:t>
            </a:r>
          </a:p>
        </p:txBody>
      </p:sp>
      <p:sp>
        <p:nvSpPr>
          <p:cNvPr id="3" name="Text Placeholder 2">
            <a:extLst>
              <a:ext uri="{FF2B5EF4-FFF2-40B4-BE49-F238E27FC236}">
                <a16:creationId xmlns:a16="http://schemas.microsoft.com/office/drawing/2014/main" id="{FD1B7355-5C01-4B0E-BA4E-1F23323F18F4}"/>
              </a:ext>
            </a:extLst>
          </p:cNvPr>
          <p:cNvSpPr>
            <a:spLocks noGrp="1"/>
          </p:cNvSpPr>
          <p:nvPr>
            <p:ph type="body" idx="1"/>
          </p:nvPr>
        </p:nvSpPr>
        <p:spPr/>
        <p:txBody>
          <a:bodyPr/>
          <a:lstStyle/>
          <a:p>
            <a:r>
              <a:rPr lang="en-NZ" dirty="0"/>
              <a:t>Nice use of colours the page scales down well also </a:t>
            </a:r>
          </a:p>
          <a:p>
            <a:r>
              <a:rPr lang="en-NZ" dirty="0"/>
              <a:t>The logo stays as a different size on phone view than the hamburger icon.  It should be a little bit larger.</a:t>
            </a:r>
          </a:p>
        </p:txBody>
      </p:sp>
    </p:spTree>
    <p:extLst>
      <p:ext uri="{BB962C8B-B14F-4D97-AF65-F5344CB8AC3E}">
        <p14:creationId xmlns:p14="http://schemas.microsoft.com/office/powerpoint/2010/main" val="297140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Myself. The purpose of my outcome is to give OBHS basketball a platform other than Facebook to update and inform fans and people of basketball in Dunedin and Nationally. My target audience is anywhere from primary school students to Grandparents so my website will have to cater for all needs. The most common screen width is mobile so my design will be optimized for mobile.</a:t>
            </a:r>
          </a:p>
        </p:txBody>
      </p:sp>
      <p:pic>
        <p:nvPicPr>
          <p:cNvPr id="3" name="Picture 2">
            <a:extLst>
              <a:ext uri="{FF2B5EF4-FFF2-40B4-BE49-F238E27FC236}">
                <a16:creationId xmlns:a16="http://schemas.microsoft.com/office/drawing/2014/main" id="{95DDC837-6B2C-4EFE-BA4E-3B45DB82620C}"/>
              </a:ext>
            </a:extLst>
          </p:cNvPr>
          <p:cNvPicPr>
            <a:picLocks noChangeAspect="1"/>
          </p:cNvPicPr>
          <p:nvPr/>
        </p:nvPicPr>
        <p:blipFill>
          <a:blip r:embed="rId2"/>
          <a:stretch>
            <a:fillRect/>
          </a:stretch>
        </p:blipFill>
        <p:spPr>
          <a:xfrm>
            <a:off x="4958492" y="4881798"/>
            <a:ext cx="5633808" cy="1600232"/>
          </a:xfrm>
          <a:prstGeom prst="rect">
            <a:avLst/>
          </a:prstGeom>
        </p:spPr>
      </p:pic>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7221-C7DC-426A-8FEE-99D93DC7A24C}"/>
              </a:ext>
            </a:extLst>
          </p:cNvPr>
          <p:cNvSpPr>
            <a:spLocks noGrp="1"/>
          </p:cNvSpPr>
          <p:nvPr>
            <p:ph type="title"/>
          </p:nvPr>
        </p:nvSpPr>
        <p:spPr/>
        <p:txBody>
          <a:bodyPr/>
          <a:lstStyle/>
          <a:p>
            <a:r>
              <a:rPr lang="en-NZ" dirty="0"/>
              <a:t>Response to feedback</a:t>
            </a:r>
          </a:p>
        </p:txBody>
      </p:sp>
      <p:sp>
        <p:nvSpPr>
          <p:cNvPr id="3" name="Text Placeholder 2">
            <a:extLst>
              <a:ext uri="{FF2B5EF4-FFF2-40B4-BE49-F238E27FC236}">
                <a16:creationId xmlns:a16="http://schemas.microsoft.com/office/drawing/2014/main" id="{368D269D-ABA7-4161-9AAF-264D677F2640}"/>
              </a:ext>
            </a:extLst>
          </p:cNvPr>
          <p:cNvSpPr>
            <a:spLocks noGrp="1"/>
          </p:cNvSpPr>
          <p:nvPr>
            <p:ph type="body" idx="1"/>
          </p:nvPr>
        </p:nvSpPr>
        <p:spPr/>
        <p:txBody>
          <a:bodyPr/>
          <a:lstStyle/>
          <a:p>
            <a:r>
              <a:rPr lang="en-NZ" dirty="0"/>
              <a:t>The website now scales down at every device width. The logo problem was fixed.</a:t>
            </a:r>
          </a:p>
        </p:txBody>
      </p:sp>
      <p:pic>
        <p:nvPicPr>
          <p:cNvPr id="4" name="Picture 3">
            <a:extLst>
              <a:ext uri="{FF2B5EF4-FFF2-40B4-BE49-F238E27FC236}">
                <a16:creationId xmlns:a16="http://schemas.microsoft.com/office/drawing/2014/main" id="{ECA08038-81D0-47C1-8F06-C8FB528AA9D2}"/>
              </a:ext>
            </a:extLst>
          </p:cNvPr>
          <p:cNvPicPr>
            <a:picLocks noChangeAspect="1"/>
          </p:cNvPicPr>
          <p:nvPr/>
        </p:nvPicPr>
        <p:blipFill>
          <a:blip r:embed="rId2"/>
          <a:stretch>
            <a:fillRect/>
          </a:stretch>
        </p:blipFill>
        <p:spPr>
          <a:xfrm>
            <a:off x="1993265" y="3429000"/>
            <a:ext cx="4629150" cy="1943100"/>
          </a:xfrm>
          <a:prstGeom prst="rect">
            <a:avLst/>
          </a:prstGeom>
        </p:spPr>
      </p:pic>
      <p:pic>
        <p:nvPicPr>
          <p:cNvPr id="5" name="Picture 4">
            <a:extLst>
              <a:ext uri="{FF2B5EF4-FFF2-40B4-BE49-F238E27FC236}">
                <a16:creationId xmlns:a16="http://schemas.microsoft.com/office/drawing/2014/main" id="{4E1800D7-B5AD-4C28-A3A8-B6EE2BBBC334}"/>
              </a:ext>
            </a:extLst>
          </p:cNvPr>
          <p:cNvPicPr>
            <a:picLocks noChangeAspect="1"/>
          </p:cNvPicPr>
          <p:nvPr/>
        </p:nvPicPr>
        <p:blipFill>
          <a:blip r:embed="rId3"/>
          <a:stretch>
            <a:fillRect/>
          </a:stretch>
        </p:blipFill>
        <p:spPr>
          <a:xfrm>
            <a:off x="7015980" y="3621881"/>
            <a:ext cx="3900360" cy="1557338"/>
          </a:xfrm>
          <a:prstGeom prst="rect">
            <a:avLst/>
          </a:prstGeom>
        </p:spPr>
      </p:pic>
    </p:spTree>
    <p:extLst>
      <p:ext uri="{BB962C8B-B14F-4D97-AF65-F5344CB8AC3E}">
        <p14:creationId xmlns:p14="http://schemas.microsoft.com/office/powerpoint/2010/main" val="3029223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1F8F-E065-48EC-926B-ACAFCAA259BE}"/>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2561A771-B2E1-4392-9AED-D52B9C1246AD}"/>
              </a:ext>
            </a:extLst>
          </p:cNvPr>
          <p:cNvSpPr>
            <a:spLocks noGrp="1"/>
          </p:cNvSpPr>
          <p:nvPr>
            <p:ph type="body" idx="1"/>
          </p:nvPr>
        </p:nvSpPr>
        <p:spPr>
          <a:xfrm>
            <a:off x="7112000" y="2097470"/>
            <a:ext cx="3568660" cy="3816853"/>
          </a:xfrm>
        </p:spPr>
        <p:txBody>
          <a:bodyPr/>
          <a:lstStyle/>
          <a:p>
            <a:r>
              <a:rPr lang="en-NZ" dirty="0"/>
              <a:t>I added a border bottom on the hover to get rid of the white gap, this looks cleaner on the eye.</a:t>
            </a:r>
          </a:p>
        </p:txBody>
      </p:sp>
      <p:pic>
        <p:nvPicPr>
          <p:cNvPr id="5" name="Picture 4">
            <a:extLst>
              <a:ext uri="{FF2B5EF4-FFF2-40B4-BE49-F238E27FC236}">
                <a16:creationId xmlns:a16="http://schemas.microsoft.com/office/drawing/2014/main" id="{6051F4EA-A544-49A0-A7AB-28A3905BA0D4}"/>
              </a:ext>
            </a:extLst>
          </p:cNvPr>
          <p:cNvPicPr>
            <a:picLocks noChangeAspect="1"/>
          </p:cNvPicPr>
          <p:nvPr/>
        </p:nvPicPr>
        <p:blipFill>
          <a:blip r:embed="rId3"/>
          <a:stretch>
            <a:fillRect/>
          </a:stretch>
        </p:blipFill>
        <p:spPr>
          <a:xfrm>
            <a:off x="1222057" y="2262822"/>
            <a:ext cx="5419725" cy="1743075"/>
          </a:xfrm>
          <a:prstGeom prst="rect">
            <a:avLst/>
          </a:prstGeom>
        </p:spPr>
      </p:pic>
      <p:pic>
        <p:nvPicPr>
          <p:cNvPr id="6" name="Picture 5">
            <a:extLst>
              <a:ext uri="{FF2B5EF4-FFF2-40B4-BE49-F238E27FC236}">
                <a16:creationId xmlns:a16="http://schemas.microsoft.com/office/drawing/2014/main" id="{38F2BF0A-8F88-482D-9D85-2CD562964D79}"/>
              </a:ext>
            </a:extLst>
          </p:cNvPr>
          <p:cNvPicPr>
            <a:picLocks noChangeAspect="1"/>
          </p:cNvPicPr>
          <p:nvPr/>
        </p:nvPicPr>
        <p:blipFill>
          <a:blip r:embed="rId4"/>
          <a:stretch>
            <a:fillRect/>
          </a:stretch>
        </p:blipFill>
        <p:spPr>
          <a:xfrm>
            <a:off x="1145540" y="4217352"/>
            <a:ext cx="5410200" cy="1552575"/>
          </a:xfrm>
          <a:prstGeom prst="rect">
            <a:avLst/>
          </a:prstGeom>
        </p:spPr>
      </p:pic>
      <p:sp>
        <p:nvSpPr>
          <p:cNvPr id="7" name="TextBox 6">
            <a:extLst>
              <a:ext uri="{FF2B5EF4-FFF2-40B4-BE49-F238E27FC236}">
                <a16:creationId xmlns:a16="http://schemas.microsoft.com/office/drawing/2014/main" id="{5993955D-E904-498C-9880-587F78F1CAA2}"/>
              </a:ext>
            </a:extLst>
          </p:cNvPr>
          <p:cNvSpPr txBox="1"/>
          <p:nvPr/>
        </p:nvSpPr>
        <p:spPr>
          <a:xfrm>
            <a:off x="4799060" y="2323965"/>
            <a:ext cx="2550160" cy="307777"/>
          </a:xfrm>
          <a:prstGeom prst="rect">
            <a:avLst/>
          </a:prstGeom>
          <a:noFill/>
        </p:spPr>
        <p:txBody>
          <a:bodyPr wrap="square" rtlCol="0">
            <a:spAutoFit/>
          </a:bodyPr>
          <a:lstStyle/>
          <a:p>
            <a:r>
              <a:rPr lang="en-NZ" dirty="0"/>
              <a:t>before</a:t>
            </a:r>
          </a:p>
        </p:txBody>
      </p:sp>
      <p:sp>
        <p:nvSpPr>
          <p:cNvPr id="8" name="TextBox 7">
            <a:extLst>
              <a:ext uri="{FF2B5EF4-FFF2-40B4-BE49-F238E27FC236}">
                <a16:creationId xmlns:a16="http://schemas.microsoft.com/office/drawing/2014/main" id="{3F35F2E1-C12E-4612-A159-0CBCAA9ACBA4}"/>
              </a:ext>
            </a:extLst>
          </p:cNvPr>
          <p:cNvSpPr txBox="1"/>
          <p:nvPr/>
        </p:nvSpPr>
        <p:spPr>
          <a:xfrm>
            <a:off x="4555942" y="4176149"/>
            <a:ext cx="1428298" cy="307777"/>
          </a:xfrm>
          <a:prstGeom prst="rect">
            <a:avLst/>
          </a:prstGeom>
          <a:noFill/>
        </p:spPr>
        <p:txBody>
          <a:bodyPr wrap="square" rtlCol="0">
            <a:spAutoFit/>
          </a:bodyPr>
          <a:lstStyle/>
          <a:p>
            <a:r>
              <a:rPr lang="en-NZ" dirty="0"/>
              <a:t>after</a:t>
            </a:r>
          </a:p>
        </p:txBody>
      </p:sp>
    </p:spTree>
    <p:extLst>
      <p:ext uri="{BB962C8B-B14F-4D97-AF65-F5344CB8AC3E}">
        <p14:creationId xmlns:p14="http://schemas.microsoft.com/office/powerpoint/2010/main" val="396672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Accessibility</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Accessibility is about how accessible the website is for every user.</a:t>
            </a:r>
          </a:p>
          <a:p>
            <a:r>
              <a:rPr lang="en-US" dirty="0"/>
              <a:t>To ensure that the accessibility is up to scratch I will ensure that the outcome can be viewed in many browsers and is able to be accessed across a range of devices.</a:t>
            </a:r>
          </a:p>
          <a:p>
            <a:r>
              <a:rPr lang="en-US" dirty="0"/>
              <a:t>I will also add alt tags to images to ensure people can grasp what the image is showing. </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Copyright</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US" dirty="0"/>
              <a:t>Copyright is to abide copyright laws and ensure we have permission to use the images and content on our website. </a:t>
            </a:r>
          </a:p>
          <a:p>
            <a:r>
              <a:rPr lang="en-US" dirty="0"/>
              <a:t>In my case I need to contact Brent Matahaere head of Basketball at OBHS to see if I can use the content from the Facebook page and use the OBHS Basketball Logo</a:t>
            </a:r>
          </a:p>
          <a:p>
            <a:r>
              <a:rPr lang="en-US" dirty="0"/>
              <a:t>Ill also need to contact Angela Ruske who takes photos of the OBHS basketball teams. I will use her photography in my website if granted permission.</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solidFill>
                  <a:schemeClr val="tx1"/>
                </a:solidFill>
              </a:rPr>
              <a:t>Aesthetics is all about looks and how the website makes you feel. To ensure my website feels welcoming I will use the colours I’m given to make the page feel warm and welcoming using bright highlights and title colours. Also to make the website pleasing to look at I can limit the amount of white space and structure, so it is minimalistic and nice on the eyes.</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must include four linked pages, the Home page, Team page, news page and a gallery page.</a:t>
            </a:r>
          </a:p>
          <a:p>
            <a:r>
              <a:rPr lang="en-US" dirty="0"/>
              <a:t>Colour scheme must follow those worn on the OBHS basketball uniform.</a:t>
            </a:r>
          </a:p>
          <a:p>
            <a:r>
              <a:rPr lang="en-US" dirty="0"/>
              <a:t>Includes link to the OBHS Basketball Facebook page in the header and footer.</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news.html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team.html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gallery.html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theme/theme1.xml><?xml version="1.0" encoding="utf-8"?>
<a:theme xmlns:a="http://schemas.openxmlformats.org/drawingml/2006/main" name="Lodovico templat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TotalTime>
  <Words>1011</Words>
  <Application>Microsoft Office PowerPoint</Application>
  <PresentationFormat>Widescreen</PresentationFormat>
  <Paragraphs>107</Paragraphs>
  <Slides>40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Barlow Light</vt:lpstr>
      <vt:lpstr>Barlow SemiBold</vt:lpstr>
      <vt:lpstr>Calibri</vt:lpstr>
      <vt:lpstr>Lodovico template</vt:lpstr>
      <vt:lpstr>Use complex techniques to develop a digital media outcome  Walter Savage</vt:lpstr>
      <vt:lpstr>Step 1 : Empathize</vt:lpstr>
      <vt:lpstr>Task 1 :  Identify your client and the purpose of your website, who is your target audience?</vt:lpstr>
      <vt:lpstr>Accessibility</vt:lpstr>
      <vt:lpstr>Copyright</vt:lpstr>
      <vt:lpstr>Aesthetics</vt:lpstr>
      <vt:lpstr>What are your client’s specifications?</vt:lpstr>
      <vt:lpstr>Step 2 : Define</vt:lpstr>
      <vt:lpstr>Website Structure</vt:lpstr>
      <vt:lpstr>Evidence of written permission </vt:lpstr>
      <vt:lpstr>Data Integrity  Gather content – proofread and edit</vt:lpstr>
      <vt:lpstr>Gather Content</vt:lpstr>
      <vt:lpstr>Step 3 : Ideate</vt:lpstr>
      <vt:lpstr>Trends</vt:lpstr>
      <vt:lpstr>Trends</vt:lpstr>
      <vt:lpstr>Font Combinations: Header</vt:lpstr>
      <vt:lpstr>Font Combinations: Body</vt:lpstr>
      <vt:lpstr>PowerPoint Presentation</vt:lpstr>
      <vt:lpstr>Low fidelity wireframes</vt:lpstr>
      <vt:lpstr>A vs B testing - colours</vt:lpstr>
      <vt:lpstr>A vs B testing - fonts</vt:lpstr>
      <vt:lpstr>Feedback from client / stakeholders</vt:lpstr>
      <vt:lpstr>Step 4 : Protype/ Testing</vt:lpstr>
      <vt:lpstr>Site setup</vt:lpstr>
      <vt:lpstr>Index.html prototyping day 1</vt:lpstr>
      <vt:lpstr>Index.html prototyping day 2</vt:lpstr>
      <vt:lpstr>Day 4… Finished Index Page</vt:lpstr>
      <vt:lpstr>Feedback</vt:lpstr>
      <vt:lpstr>Feedback </vt:lpstr>
      <vt:lpstr>Response to feedback</vt:lpstr>
      <vt:lpstr>Evidence of iterative improvement</vt:lpstr>
      <vt:lpstr>PowerPoint Presentation</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Walter Savage</cp:lastModifiedBy>
  <cp:revision>26</cp:revision>
  <dcterms:created xsi:type="dcterms:W3CDTF">2020-08-25T02:28:20Z</dcterms:created>
  <dcterms:modified xsi:type="dcterms:W3CDTF">2020-09-08T00:25:48Z</dcterms:modified>
</cp:coreProperties>
</file>